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3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91" r:id="rId14"/>
    <p:sldId id="290" r:id="rId15"/>
    <p:sldId id="268" r:id="rId16"/>
    <p:sldId id="269" r:id="rId17"/>
    <p:sldId id="270" r:id="rId18"/>
    <p:sldId id="271" r:id="rId19"/>
    <p:sldId id="272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93" r:id="rId29"/>
    <p:sldId id="282" r:id="rId30"/>
    <p:sldId id="283" r:id="rId31"/>
    <p:sldId id="284" r:id="rId32"/>
    <p:sldId id="285" r:id="rId33"/>
    <p:sldId id="294" r:id="rId34"/>
    <p:sldId id="286" r:id="rId35"/>
    <p:sldId id="287" r:id="rId36"/>
    <p:sldId id="288" r:id="rId37"/>
    <p:sldId id="289" r:id="rId38"/>
  </p:sldIdLst>
  <p:sldSz cx="12192000" cy="6858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Montserrat Light" panose="00000400000000000000" pitchFamily="2" charset="0"/>
      <p:regular r:id="rId44"/>
      <p:bold r:id="rId45"/>
      <p:italic r:id="rId46"/>
      <p:boldItalic r:id="rId47"/>
    </p:embeddedFont>
    <p:embeddedFont>
      <p:font typeface="Roboto Mono" panose="00000009000000000000" pitchFamily="49" charset="0"/>
      <p:regular r:id="rId48"/>
      <p:bold r:id="rId49"/>
      <p:italic r:id="rId50"/>
      <p:boldItalic r:id="rId51"/>
    </p:embeddedFont>
    <p:embeddedFont>
      <p:font typeface="Roboto Mono Light" panose="00000009000000000000" pitchFamily="49" charset="0"/>
      <p:regular r:id="rId52"/>
      <p:bold r:id="rId53"/>
      <p:italic r:id="rId54"/>
      <p:boldItalic r:id="rId55"/>
    </p:embeddedFont>
    <p:embeddedFont>
      <p:font typeface="Roboto Mono Medium" panose="00000009000000000000" pitchFamily="49" charset="0"/>
      <p:regular r:id="rId56"/>
      <p:bold r:id="rId57"/>
      <p:italic r:id="rId58"/>
      <p:boldItalic r:id="rId59"/>
    </p:embeddedFont>
    <p:embeddedFont>
      <p:font typeface="Sora" panose="020B0604020202020204" charset="0"/>
      <p:regular r:id="rId60"/>
      <p:bold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2" roundtripDataSignature="AMtx7mjxhOICIoDviFNG13H5ziLP7lzJ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22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1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20" Type="http://schemas.openxmlformats.org/officeDocument/2006/relationships/slide" Target="slides/slide18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9" name="Google Shape;249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42ad2f6649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g142ad2f6649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83471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42ad2f6649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g142ad2f6649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60300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42ad2f664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142ad2f6649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62" name="Google Shape;262;g142ad2f6649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42ad2f6649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142ad2f6649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42ad2f6649_0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3" name="Google Shape;273;g142ad2f6649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451da43991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g1451da439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451da43991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5" name="Google Shape;285;g1451da4399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42ad2f664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g142ad2f6649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98" name="Google Shape;298;g142ad2f6649_0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42ad2f6649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g142ad2f664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42ad2f6649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9" name="Google Shape;309;g142ad2f664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451da43991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5" name="Google Shape;315;g1451da4399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451da43991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1" name="Google Shape;321;g1451da4399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42ad2f6649_0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g142ad2f664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42ad2f6649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g142ad2f6649_0_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34" name="Google Shape;334;g142ad2f6649_0_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42ad2f6649_0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9" name="Google Shape;339;g142ad2f6649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14127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42ad2f6649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142ad2f6649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46" name="Google Shape;346;g142ad2f6649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42ad2f6649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g142ad2f664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02" name="Google Shape;20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42ad2f6649_0_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7" name="Google Shape;357;g142ad2f6649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451da43991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3" name="Google Shape;363;g1451da4399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451da43991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3" name="Google Shape;363;g1451da4399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753762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42ad2f6649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142ad2f6649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70" name="Google Shape;370;g142ad2f6649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42ad2f6649_0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5" name="Google Shape;375;g142ad2f6649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451da43991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1" name="Google Shape;381;g1451da4399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7" name="Google Shape;3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2ad2f664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142ad2f6649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14" name="Google Shape;214;g142ad2f6649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42ad2f6649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42ad2f664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42ad2f664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142ad2f6649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26" name="Google Shape;226;g142ad2f6649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2ad2f6649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142ad2f6649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451da4399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3" name="Google Shape;243;g1451da439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2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72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50998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94" name="Google Shape;94;p7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95" name="Google Shape;95;p7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7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7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98" name="Google Shape;98;p72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1" name="Google Shape;101;p73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02" name="Google Shape;102;p73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73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73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06" name="Google Shape;106;p73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400"/>
              <a:buFont typeface="Sora"/>
              <a:buNone/>
              <a:defRPr sz="44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74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0" name="Google Shape;110;p74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74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74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14" name="Google Shape;114;p74"/>
          <p:cNvCxnSpPr/>
          <p:nvPr/>
        </p:nvCxnSpPr>
        <p:spPr>
          <a:xfrm>
            <a:off x="3969975" y="3588007"/>
            <a:ext cx="4252050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5"/>
          <p:cNvSpPr txBox="1"/>
          <p:nvPr/>
        </p:nvSpPr>
        <p:spPr>
          <a:xfrm>
            <a:off x="2499208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" name="Google Shape;117;p75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8" name="Google Shape;118;p75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75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75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40">
          <p15:clr>
            <a:srgbClr val="FBAE40"/>
          </p15:clr>
        </p15:guide>
        <p15:guide id="2" pos="7440">
          <p15:clr>
            <a:srgbClr val="FBAE40"/>
          </p15:clr>
        </p15:guide>
        <p15:guide id="3" orient="horz" pos="192">
          <p15:clr>
            <a:srgbClr val="FBAE40"/>
          </p15:clr>
        </p15:guide>
        <p15:guide id="4" orient="horz" pos="412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6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912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6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5854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76"/>
          <p:cNvSpPr txBox="1">
            <a:spLocks noGrp="1"/>
          </p:cNvSpPr>
          <p:nvPr>
            <p:ph type="body" idx="2"/>
          </p:nvPr>
        </p:nvSpPr>
        <p:spPr>
          <a:xfrm>
            <a:off x="6172199" y="1825625"/>
            <a:ext cx="563085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25" name="Google Shape;125;p76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26" name="Google Shape;126;p76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76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76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7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18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77"/>
          <p:cNvSpPr txBox="1">
            <a:spLocks noGrp="1"/>
          </p:cNvSpPr>
          <p:nvPr>
            <p:ph type="body" idx="1"/>
          </p:nvPr>
        </p:nvSpPr>
        <p:spPr>
          <a:xfrm>
            <a:off x="388944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p77"/>
          <p:cNvSpPr txBox="1">
            <a:spLocks noGrp="1"/>
          </p:cNvSpPr>
          <p:nvPr>
            <p:ph type="body" idx="2"/>
          </p:nvPr>
        </p:nvSpPr>
        <p:spPr>
          <a:xfrm>
            <a:off x="388944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7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5" name="Google Shape;135;p7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36" name="Google Shape;136;p77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37" name="Google Shape;137;p77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7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77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78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43" name="Google Shape;143;p78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78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8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9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Roboto Mono Light"/>
              <a:buNone/>
              <a:defRPr sz="2800">
                <a:solidFill>
                  <a:srgbClr val="10386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7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619868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 sz="2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 sz="24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 sz="20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0" name="Google Shape;150;p79"/>
          <p:cNvSpPr txBox="1">
            <a:spLocks noGrp="1"/>
          </p:cNvSpPr>
          <p:nvPr>
            <p:ph type="body" idx="2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51" name="Google Shape;151;p79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52" name="Google Shape;152;p79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9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79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0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80"/>
          <p:cNvSpPr>
            <a:spLocks noGrp="1"/>
          </p:cNvSpPr>
          <p:nvPr>
            <p:ph type="pic" idx="2"/>
          </p:nvPr>
        </p:nvSpPr>
        <p:spPr>
          <a:xfrm>
            <a:off x="5183188" y="457201"/>
            <a:ext cx="6619868" cy="540385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80"/>
          <p:cNvSpPr txBox="1">
            <a:spLocks noGrp="1"/>
          </p:cNvSpPr>
          <p:nvPr>
            <p:ph type="body" idx="1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60" name="Google Shape;160;p80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1" name="Google Shape;161;p80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0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0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411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81"/>
          <p:cNvSpPr txBox="1">
            <a:spLocks noGrp="1"/>
          </p:cNvSpPr>
          <p:nvPr>
            <p:ph type="body" idx="1"/>
          </p:nvPr>
        </p:nvSpPr>
        <p:spPr>
          <a:xfrm rot="5400000">
            <a:off x="3920330" y="-1705762"/>
            <a:ext cx="4351338" cy="1141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68" name="Google Shape;168;p8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9" name="Google Shape;169;p8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81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2"/>
          <p:cNvSpPr txBox="1">
            <a:spLocks noGrp="1"/>
          </p:cNvSpPr>
          <p:nvPr>
            <p:ph type="title"/>
          </p:nvPr>
        </p:nvSpPr>
        <p:spPr>
          <a:xfrm rot="5400000">
            <a:off x="7563391" y="1841431"/>
            <a:ext cx="5497039" cy="317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"/>
              <a:buNone/>
              <a:defRPr sz="3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82"/>
          <p:cNvSpPr txBox="1">
            <a:spLocks noGrp="1"/>
          </p:cNvSpPr>
          <p:nvPr>
            <p:ph type="body" idx="1"/>
          </p:nvPr>
        </p:nvSpPr>
        <p:spPr>
          <a:xfrm rot="5400000">
            <a:off x="1732201" y="-663336"/>
            <a:ext cx="5497040" cy="818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6" name="Google Shape;176;p8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77" name="Google Shape;177;p8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8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8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8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8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274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71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39274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7" name="Google Shape;87;p7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7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89" name="Google Shape;89;p7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7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lculator.net/bmi-calculator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cdc.gov/healthyweight/assessing/index.html#:~:text=If%20your%20BMI%20is%20less,falls%20within%20the%20obese%20rang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linear-regression-python-implementation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cdc.gov/healthyweight/assessing/index.html#:~:text=If%20your%20BMI%20is%20less,falls%20within%20the%20obese%20range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"/>
          <p:cNvGrpSpPr/>
          <p:nvPr/>
        </p:nvGrpSpPr>
        <p:grpSpPr>
          <a:xfrm>
            <a:off x="1352100" y="2431013"/>
            <a:ext cx="9487800" cy="1199299"/>
            <a:chOff x="1352101" y="2247783"/>
            <a:chExt cx="9487800" cy="1199299"/>
          </a:xfrm>
        </p:grpSpPr>
        <p:sp>
          <p:nvSpPr>
            <p:cNvPr id="187" name="Google Shape;187;p1"/>
            <p:cNvSpPr txBox="1"/>
            <p:nvPr/>
          </p:nvSpPr>
          <p:spPr>
            <a:xfrm>
              <a:off x="1352101" y="2247783"/>
              <a:ext cx="9487800" cy="769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400"/>
                <a:buFont typeface="Sora"/>
                <a:buNone/>
              </a:pPr>
              <a:r>
                <a:rPr lang="en-US" sz="4400" b="0" i="0" u="none" strike="noStrike" cap="none" dirty="0">
                  <a:solidFill>
                    <a:srgbClr val="FFFFFF"/>
                  </a:solidFill>
                  <a:latin typeface="Sora"/>
                  <a:cs typeface="Sora"/>
                  <a:sym typeface="Sora"/>
                </a:rPr>
                <a:t>Insurance Data </a:t>
              </a:r>
              <a:r>
                <a:rPr lang="en-US" sz="4400" dirty="0">
                  <a:solidFill>
                    <a:srgbClr val="FFFFFF"/>
                  </a:solidFill>
                  <a:latin typeface="Sora"/>
                  <a:cs typeface="Sora"/>
                  <a:sym typeface="Sora"/>
                </a:rPr>
                <a:t>Analysis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3306290" y="3044482"/>
              <a:ext cx="5579400" cy="402600"/>
            </a:xfrm>
            <a:prstGeom prst="roundRect">
              <a:avLst>
                <a:gd name="adj" fmla="val 50000"/>
              </a:avLst>
            </a:prstGeom>
            <a:solidFill>
              <a:srgbClr val="F3C1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1800"/>
                <a:buFont typeface="Sora"/>
                <a:buNone/>
              </a:pPr>
              <a:r>
                <a:rPr lang="en-US" sz="180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Probability Course - Sekolah Data Pacmann</a:t>
              </a:r>
              <a:endParaRPr sz="18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pic>
        <p:nvPicPr>
          <p:cNvPr id="189" name="Google Shape;1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12083" y="224287"/>
            <a:ext cx="1572882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 txBox="1"/>
          <p:nvPr/>
        </p:nvSpPr>
        <p:spPr>
          <a:xfrm>
            <a:off x="10662473" y="6414143"/>
            <a:ext cx="128592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"/>
          <p:cNvSpPr txBox="1"/>
          <p:nvPr/>
        </p:nvSpPr>
        <p:spPr>
          <a:xfrm>
            <a:off x="496312" y="6414143"/>
            <a:ext cx="78899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p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451da43991_0_5"/>
          <p:cNvSpPr txBox="1">
            <a:spLocks noGrp="1"/>
          </p:cNvSpPr>
          <p:nvPr>
            <p:ph type="title"/>
          </p:nvPr>
        </p:nvSpPr>
        <p:spPr>
          <a:xfrm>
            <a:off x="388915" y="0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400" dirty="0"/>
              <a:t>Rata </a:t>
            </a:r>
            <a:r>
              <a:rPr lang="en-US" sz="2400" dirty="0" err="1"/>
              <a:t>rata</a:t>
            </a:r>
            <a:r>
              <a:rPr lang="en-US" sz="2400" dirty="0"/>
              <a:t> </a:t>
            </a:r>
            <a:r>
              <a:rPr lang="en-US" sz="2400" dirty="0" err="1"/>
              <a:t>tagihan</a:t>
            </a:r>
            <a:r>
              <a:rPr lang="en-US" sz="2400" dirty="0"/>
              <a:t> </a:t>
            </a:r>
            <a:r>
              <a:rPr lang="en-US" sz="2400" dirty="0" err="1"/>
              <a:t>kesehatan</a:t>
            </a:r>
            <a:r>
              <a:rPr lang="en-US" sz="2400" dirty="0"/>
              <a:t> perokok yang BMI </a:t>
            </a:r>
            <a:r>
              <a:rPr lang="en-US" sz="2400" dirty="0" err="1"/>
              <a:t>nya</a:t>
            </a:r>
            <a:r>
              <a:rPr lang="en-US" sz="2400" dirty="0"/>
              <a:t> </a:t>
            </a:r>
            <a:r>
              <a:rPr lang="en-US" sz="2400" dirty="0" err="1"/>
              <a:t>diatas</a:t>
            </a:r>
            <a:r>
              <a:rPr lang="en-US" sz="2400" dirty="0"/>
              <a:t> 25 </a:t>
            </a:r>
            <a:r>
              <a:rPr lang="en-US" sz="2400" dirty="0" err="1"/>
              <a:t>atau</a:t>
            </a:r>
            <a:r>
              <a:rPr lang="en-US" sz="2400" dirty="0"/>
              <a:t> non perokok yang BMI </a:t>
            </a:r>
            <a:r>
              <a:rPr lang="en-US" sz="2400" dirty="0" err="1"/>
              <a:t>nya</a:t>
            </a:r>
            <a:r>
              <a:rPr lang="en-US" sz="2400" dirty="0"/>
              <a:t> </a:t>
            </a:r>
            <a:r>
              <a:rPr lang="en-US" sz="2400" dirty="0" err="1"/>
              <a:t>diatas</a:t>
            </a:r>
            <a:r>
              <a:rPr lang="en-US" sz="2400" dirty="0"/>
              <a:t> 25</a:t>
            </a:r>
            <a:endParaRPr sz="2400" dirty="0"/>
          </a:p>
        </p:txBody>
      </p:sp>
      <p:sp>
        <p:nvSpPr>
          <p:cNvPr id="252" name="Google Shape;252;g1451da43991_0_5"/>
          <p:cNvSpPr txBox="1"/>
          <p:nvPr/>
        </p:nvSpPr>
        <p:spPr>
          <a:xfrm>
            <a:off x="401515" y="1584375"/>
            <a:ext cx="113889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Rerata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perokok yang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35116.90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perokok yang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8629.59. Non perokok yang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rendah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42ad2f6649_0_9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Analysis</a:t>
            </a:r>
            <a:endParaRPr/>
          </a:p>
        </p:txBody>
      </p:sp>
      <p:sp>
        <p:nvSpPr>
          <p:cNvPr id="258" name="Google Shape;258;g142ad2f6649_0_94"/>
          <p:cNvSpPr txBox="1"/>
          <p:nvPr/>
        </p:nvSpPr>
        <p:spPr>
          <a:xfrm>
            <a:off x="401515" y="1584375"/>
            <a:ext cx="11388900" cy="409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dipakai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diambil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1.338  orang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39.2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tahun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mereka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30.7,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menunjukkan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orang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overweight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walaupun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nilainya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jauh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rentang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berat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sehat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u="sng" dirty="0">
                <a:solidFill>
                  <a:schemeClr val="hlink"/>
                </a:solidFill>
                <a:latin typeface="Sora"/>
                <a:ea typeface="Sora"/>
                <a:cs typeface="Sora"/>
                <a:sym typeface="Sora"/>
                <a:hlinkClick r:id="rId3"/>
              </a:rPr>
              <a:t>(</a:t>
            </a:r>
            <a:r>
              <a:rPr lang="en-US" sz="2000" b="1" u="sng" dirty="0">
                <a:solidFill>
                  <a:schemeClr val="hlink"/>
                </a:solidFill>
                <a:latin typeface="Sora"/>
                <a:ea typeface="Sora"/>
                <a:cs typeface="Sora"/>
                <a:sym typeface="Sora"/>
                <a:hlinkClick r:id="rId4"/>
              </a:rPr>
              <a:t>18.5-24.9</a:t>
            </a:r>
            <a:r>
              <a:rPr lang="en-US" sz="2000" b="1" u="sng" dirty="0">
                <a:solidFill>
                  <a:schemeClr val="hlink"/>
                </a:solidFill>
                <a:latin typeface="Sora"/>
                <a:ea typeface="Sora"/>
                <a:cs typeface="Sora"/>
                <a:sym typeface="Sora"/>
                <a:hlinkClick r:id="rId3"/>
              </a:rPr>
              <a:t>)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indent="457200" algn="just"/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Penting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melihat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distribusi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terutama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variable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numerik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distribusi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normal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sedangkan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charges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berdistrtibusi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positif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skew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Rata2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perokok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perbedaan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	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cukup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32,050,23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biaya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non-perokok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8,434,27.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Standar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deviasinnya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smoker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11,520.47 dan nonsmoker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5,990.96. Adapun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sebaran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variance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smoker 133,207,311.20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sedangkan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35,925,420.50.</a:t>
            </a: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3F0B5-067D-BAF6-5111-198C3782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Distribusi</a:t>
            </a:r>
            <a:r>
              <a:rPr lang="en-US" dirty="0"/>
              <a:t> </a:t>
            </a:r>
            <a:r>
              <a:rPr lang="en-US" dirty="0" err="1"/>
              <a:t>bmi</a:t>
            </a:r>
            <a:r>
              <a:rPr lang="en-US" dirty="0"/>
              <a:t> dan charges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1CD8D1-9149-DD8E-E9B9-8AD021D30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394" y="1690688"/>
            <a:ext cx="4469841" cy="44698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B6D33B-04D8-8CB3-8A91-37A34CC00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43" y="1847794"/>
            <a:ext cx="4469841" cy="446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928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42ad2f6649_0_9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Analysis</a:t>
            </a:r>
            <a:endParaRPr/>
          </a:p>
        </p:txBody>
      </p:sp>
      <p:sp>
        <p:nvSpPr>
          <p:cNvPr id="258" name="Google Shape;258;g142ad2f6649_0_94"/>
          <p:cNvSpPr txBox="1"/>
          <p:nvPr/>
        </p:nvSpPr>
        <p:spPr>
          <a:xfrm>
            <a:off x="401515" y="1584375"/>
            <a:ext cx="11388900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Adapun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perokok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cenderung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badan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Mean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perokok 30.70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non-perokok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30.65. median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perokok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30.4475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biaya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non-perokok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30.3525.</a:t>
            </a: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indent="457200" algn="just"/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Adapun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gender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Wanita.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Rerata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30.94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wanita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30.38.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Analisa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lanjut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perlu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melihat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median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keduanya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juga. Median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30.69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Wanita 30.10. </a:t>
            </a: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indent="457200" algn="just"/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Rerata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perokok yang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35116.90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perokok yang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8629.59. Non perokok yang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rendah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Nanti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lihat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setelah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charges.</a:t>
            </a: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3006635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42ad2f6649_0_49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Categorical Variables Analysis</a:t>
            </a:r>
            <a:endParaRPr sz="4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42ad2f6649_0_104"/>
          <p:cNvSpPr txBox="1">
            <a:spLocks noGrp="1"/>
          </p:cNvSpPr>
          <p:nvPr>
            <p:ph type="title"/>
          </p:nvPr>
        </p:nvSpPr>
        <p:spPr>
          <a:xfrm>
            <a:off x="401515" y="-787"/>
            <a:ext cx="5694485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Proporsion</a:t>
            </a:r>
            <a:r>
              <a:rPr lang="en-US" dirty="0"/>
              <a:t> of smokers and non smokers</a:t>
            </a:r>
            <a:endParaRPr dirty="0"/>
          </a:p>
        </p:txBody>
      </p:sp>
      <p:sp>
        <p:nvSpPr>
          <p:cNvPr id="270" name="Google Shape;270;g142ad2f6649_0_104"/>
          <p:cNvSpPr txBox="1"/>
          <p:nvPr/>
        </p:nvSpPr>
        <p:spPr>
          <a:xfrm>
            <a:off x="401515" y="1584375"/>
            <a:ext cx="5694485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menemukan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bisa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value_counts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()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kemudian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bisa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visualisasi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bar chart. Smoker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274 dan non smoker 1064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69E939-E2B6-7117-213B-F5C47CF02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20" y="3429000"/>
            <a:ext cx="4838095" cy="3149206"/>
          </a:xfrm>
          <a:prstGeom prst="rect">
            <a:avLst/>
          </a:prstGeom>
        </p:spPr>
      </p:pic>
      <p:sp>
        <p:nvSpPr>
          <p:cNvPr id="4" name="Google Shape;270;g142ad2f6649_0_104">
            <a:extLst>
              <a:ext uri="{FF2B5EF4-FFF2-40B4-BE49-F238E27FC236}">
                <a16:creationId xmlns:a16="http://schemas.microsoft.com/office/drawing/2014/main" id="{A2A27807-28A9-BDFF-60BA-83C1B60A14B7}"/>
              </a:ext>
            </a:extLst>
          </p:cNvPr>
          <p:cNvSpPr txBox="1"/>
          <p:nvPr/>
        </p:nvSpPr>
        <p:spPr>
          <a:xfrm>
            <a:off x="6096000" y="1584375"/>
            <a:ext cx="5694485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region hamper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southeast:364, southwest:325, northwest:325, northeast:324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" name="Google Shape;269;g142ad2f6649_0_104">
            <a:extLst>
              <a:ext uri="{FF2B5EF4-FFF2-40B4-BE49-F238E27FC236}">
                <a16:creationId xmlns:a16="http://schemas.microsoft.com/office/drawing/2014/main" id="{DF022DD9-FD8D-2D6F-C54D-0612D448AD79}"/>
              </a:ext>
            </a:extLst>
          </p:cNvPr>
          <p:cNvSpPr txBox="1">
            <a:spLocks/>
          </p:cNvSpPr>
          <p:nvPr/>
        </p:nvSpPr>
        <p:spPr>
          <a:xfrm>
            <a:off x="6296989" y="128944"/>
            <a:ext cx="4611643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/>
              <a:t>Proporsion</a:t>
            </a:r>
            <a:r>
              <a:rPr lang="en-US" dirty="0"/>
              <a:t> of region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877CB7-70CC-DD44-17A8-046377E50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989" y="3429000"/>
            <a:ext cx="4761905" cy="314920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42ad2f6649_0_9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5346032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Male charges vs female		</a:t>
            </a:r>
          </a:p>
        </p:txBody>
      </p:sp>
      <p:sp>
        <p:nvSpPr>
          <p:cNvPr id="276" name="Google Shape;276;g142ad2f6649_0_99"/>
          <p:cNvSpPr txBox="1"/>
          <p:nvPr/>
        </p:nvSpPr>
        <p:spPr>
          <a:xfrm>
            <a:off x="401515" y="1584375"/>
            <a:ext cx="5333460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mean 13,956.751177721886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wanita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mean 12,569.57884383534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median 9,369.61575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wanita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median 9,412.9625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F84376-CB58-FC96-1F91-86CA82E76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547" y="1956138"/>
            <a:ext cx="5346032" cy="3326984"/>
          </a:xfrm>
          <a:prstGeom prst="rect">
            <a:avLst/>
          </a:prstGeom>
        </p:spPr>
      </p:pic>
      <p:sp>
        <p:nvSpPr>
          <p:cNvPr id="7" name="Google Shape;275;g142ad2f6649_0_99">
            <a:extLst>
              <a:ext uri="{FF2B5EF4-FFF2-40B4-BE49-F238E27FC236}">
                <a16:creationId xmlns:a16="http://schemas.microsoft.com/office/drawing/2014/main" id="{08C16774-B9A6-5520-5BD4-1EB7B4FA5845}"/>
              </a:ext>
            </a:extLst>
          </p:cNvPr>
          <p:cNvSpPr txBox="1">
            <a:spLocks/>
          </p:cNvSpPr>
          <p:nvPr/>
        </p:nvSpPr>
        <p:spPr>
          <a:xfrm>
            <a:off x="5734975" y="394167"/>
            <a:ext cx="5346032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/>
              <a:t>Distribusi peluang tagihan di tiap-tiap region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451da43991_0_10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Etc..</a:t>
            </a:r>
            <a:endParaRPr dirty="0"/>
          </a:p>
        </p:txBody>
      </p:sp>
      <p:sp>
        <p:nvSpPr>
          <p:cNvPr id="282" name="Google Shape;282;g1451da43991_0_10"/>
          <p:cNvSpPr txBox="1"/>
          <p:nvPr/>
        </p:nvSpPr>
        <p:spPr>
          <a:xfrm>
            <a:off x="401515" y="1584375"/>
            <a:ext cx="113889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nn-NO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 seseorang tersebut adalah perempuan diketahui dia adalah perokok adalah 0.42  atau 42 persen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diketahui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perokok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0.58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58%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451da43991_0_1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Analysis</a:t>
            </a:r>
            <a:endParaRPr dirty="0"/>
          </a:p>
        </p:txBody>
      </p:sp>
      <p:sp>
        <p:nvSpPr>
          <p:cNvPr id="288" name="Google Shape;288;g1451da43991_0_15"/>
          <p:cNvSpPr txBox="1"/>
          <p:nvPr/>
        </p:nvSpPr>
        <p:spPr>
          <a:xfrm>
            <a:off x="401515" y="1584375"/>
            <a:ext cx="11388900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perokok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sedikit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sedangkan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region hamper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serupa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4 region. Adapun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distribusi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region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cenderung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positif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skew hamper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distribusi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sendiri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dibandingkan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dilihat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median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maupun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mean.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probabilitas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diketahui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probabilitas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wanita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diketahui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58:42.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42ad2f6649_0_6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Continuous Variables Analysis</a:t>
            </a:r>
            <a:endParaRPr sz="4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98" name="Google Shape;198;p4"/>
          <p:cNvSpPr txBox="1"/>
          <p:nvPr/>
        </p:nvSpPr>
        <p:spPr>
          <a:xfrm>
            <a:off x="401515" y="1584375"/>
            <a:ext cx="113889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Introduction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Descriptive Statistic Analysis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Categorical Variables Analysis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Continuous Variables Analysis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Variables Correlation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Hypothesis Testing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Conclusion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42ad2f6649_0_11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 err="1"/>
              <a:t>peluang</a:t>
            </a:r>
            <a:r>
              <a:rPr lang="en-US" sz="2800" dirty="0"/>
              <a:t> </a:t>
            </a:r>
            <a:r>
              <a:rPr lang="en-US" sz="2800" dirty="0" err="1"/>
              <a:t>seseorang</a:t>
            </a:r>
            <a:r>
              <a:rPr lang="en-US" sz="2800" dirty="0"/>
              <a:t> </a:t>
            </a:r>
            <a:r>
              <a:rPr lang="en-US" sz="2800" dirty="0" err="1"/>
              <a:t>acak</a:t>
            </a:r>
            <a:r>
              <a:rPr lang="en-US" sz="2800" dirty="0"/>
              <a:t> </a:t>
            </a:r>
            <a:r>
              <a:rPr lang="en-US" sz="2800" dirty="0" err="1"/>
              <a:t>tagihan</a:t>
            </a:r>
            <a:r>
              <a:rPr lang="en-US" sz="2800" dirty="0"/>
              <a:t> </a:t>
            </a:r>
            <a:r>
              <a:rPr lang="en-US" sz="2800" dirty="0" err="1"/>
              <a:t>kesehatannya</a:t>
            </a:r>
            <a:r>
              <a:rPr lang="en-US" sz="2800" dirty="0"/>
              <a:t> </a:t>
            </a:r>
            <a:r>
              <a:rPr lang="en-US" sz="2800" dirty="0" err="1"/>
              <a:t>diatas</a:t>
            </a:r>
            <a:r>
              <a:rPr lang="en-US" sz="2800" dirty="0"/>
              <a:t> 16.7k </a:t>
            </a:r>
            <a:r>
              <a:rPr lang="en-US" sz="2800" dirty="0" err="1"/>
              <a:t>diketahui</a:t>
            </a:r>
            <a:r>
              <a:rPr lang="en-US" sz="2800" dirty="0"/>
              <a:t> </a:t>
            </a:r>
            <a:r>
              <a:rPr lang="en-US" sz="2800" dirty="0" err="1"/>
              <a:t>dia</a:t>
            </a:r>
            <a:r>
              <a:rPr lang="en-US" sz="2800" dirty="0"/>
              <a:t> </a:t>
            </a:r>
            <a:r>
              <a:rPr lang="en-US" sz="2800" dirty="0" err="1"/>
              <a:t>adalah</a:t>
            </a:r>
            <a:br>
              <a:rPr lang="en-US" sz="2800" dirty="0"/>
            </a:br>
            <a:r>
              <a:rPr lang="en-US" sz="2800" dirty="0"/>
              <a:t>perokok</a:t>
            </a:r>
            <a:endParaRPr sz="2800" dirty="0"/>
          </a:p>
        </p:txBody>
      </p:sp>
      <p:sp>
        <p:nvSpPr>
          <p:cNvPr id="306" name="Google Shape;306;g142ad2f6649_0_114"/>
          <p:cNvSpPr txBox="1"/>
          <p:nvPr/>
        </p:nvSpPr>
        <p:spPr>
          <a:xfrm>
            <a:off x="401515" y="1584375"/>
            <a:ext cx="113889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proba_charges_smoker_more16k/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proba_smoker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(charges_smoker_more16k)/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(smoker)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ID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Hasilnya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0.9270072992700731</a:t>
            </a:r>
          </a:p>
        </p:txBody>
      </p:sp>
      <p:sp>
        <p:nvSpPr>
          <p:cNvPr id="3" name="Google Shape;305;g142ad2f6649_0_114">
            <a:extLst>
              <a:ext uri="{FF2B5EF4-FFF2-40B4-BE49-F238E27FC236}">
                <a16:creationId xmlns:a16="http://schemas.microsoft.com/office/drawing/2014/main" id="{14205515-180D-29FD-06CC-E6E3472A3A09}"/>
              </a:ext>
            </a:extLst>
          </p:cNvPr>
          <p:cNvSpPr txBox="1">
            <a:spLocks/>
          </p:cNvSpPr>
          <p:nvPr/>
        </p:nvSpPr>
        <p:spPr>
          <a:xfrm>
            <a:off x="401515" y="3530013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 err="1"/>
              <a:t>Peluang</a:t>
            </a:r>
            <a:r>
              <a:rPr lang="en-US" sz="2800" dirty="0"/>
              <a:t> perokok </a:t>
            </a:r>
            <a:r>
              <a:rPr lang="en-US" sz="2800" dirty="0" err="1"/>
              <a:t>dengan</a:t>
            </a:r>
            <a:r>
              <a:rPr lang="en-US" sz="2800" dirty="0"/>
              <a:t> BMI </a:t>
            </a:r>
            <a:r>
              <a:rPr lang="en-US" sz="2800" dirty="0" err="1"/>
              <a:t>diatas</a:t>
            </a:r>
            <a:r>
              <a:rPr lang="en-US" sz="2800" dirty="0"/>
              <a:t> 25 </a:t>
            </a:r>
            <a:r>
              <a:rPr lang="en-US" sz="2800" dirty="0" err="1"/>
              <a:t>akan</a:t>
            </a:r>
            <a:r>
              <a:rPr lang="en-US" sz="2800" dirty="0"/>
              <a:t> </a:t>
            </a:r>
            <a:r>
              <a:rPr lang="en-US" sz="2800" dirty="0" err="1"/>
              <a:t>mendapatkan</a:t>
            </a:r>
            <a:endParaRPr lang="en-US" sz="2800" dirty="0"/>
          </a:p>
          <a:p>
            <a:r>
              <a:rPr lang="en-US" sz="2800" dirty="0" err="1"/>
              <a:t>tagihan</a:t>
            </a:r>
            <a:r>
              <a:rPr lang="en-US" sz="2800" dirty="0"/>
              <a:t> </a:t>
            </a:r>
            <a:r>
              <a:rPr lang="en-US" sz="2800" dirty="0" err="1"/>
              <a:t>kesehatan</a:t>
            </a:r>
            <a:r>
              <a:rPr lang="en-US" sz="2800" dirty="0"/>
              <a:t> di </a:t>
            </a:r>
            <a:r>
              <a:rPr lang="en-US" sz="2800" dirty="0" err="1"/>
              <a:t>atas</a:t>
            </a:r>
            <a:r>
              <a:rPr lang="en-US" sz="2800" dirty="0"/>
              <a:t> 16.700.</a:t>
            </a:r>
          </a:p>
        </p:txBody>
      </p:sp>
      <p:sp>
        <p:nvSpPr>
          <p:cNvPr id="4" name="Google Shape;306;g142ad2f6649_0_114">
            <a:extLst>
              <a:ext uri="{FF2B5EF4-FFF2-40B4-BE49-F238E27FC236}">
                <a16:creationId xmlns:a16="http://schemas.microsoft.com/office/drawing/2014/main" id="{312A3645-72F2-5BBD-F103-54AF7FD09093}"/>
              </a:ext>
            </a:extLst>
          </p:cNvPr>
          <p:cNvSpPr txBox="1"/>
          <p:nvPr/>
        </p:nvSpPr>
        <p:spPr>
          <a:xfrm>
            <a:off x="388943" y="4854703"/>
            <a:ext cx="113889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nb-NO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len(bmimore25_smoker_cmore16k)/len(bmimore25_smoker)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nb-NO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0.9817351598173516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42ad2f6649_0_11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BMI vs Smokers</a:t>
            </a:r>
            <a:endParaRPr/>
          </a:p>
        </p:txBody>
      </p:sp>
      <p:sp>
        <p:nvSpPr>
          <p:cNvPr id="312" name="Google Shape;312;g142ad2f6649_0_119"/>
          <p:cNvSpPr txBox="1"/>
          <p:nvPr/>
        </p:nvSpPr>
        <p:spPr>
          <a:xfrm>
            <a:off x="388943" y="1375828"/>
            <a:ext cx="11388900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Mana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mungkin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terjadi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16.7k, 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0.25939505041246563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dibawah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0.20816326530612245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ID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Mana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mungkin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terjadi</a:t>
            </a:r>
            <a:endParaRPr lang="en-ID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a.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perokok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16.7k, 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     0.9817351598173516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ID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b.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perokok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0.013761467889908258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451da43991_0_20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Peluang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tagihan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BMI</a:t>
            </a:r>
            <a:endParaRPr dirty="0"/>
          </a:p>
        </p:txBody>
      </p:sp>
      <p:sp>
        <p:nvSpPr>
          <p:cNvPr id="318" name="Google Shape;318;g1451da43991_0_20"/>
          <p:cNvSpPr txBox="1"/>
          <p:nvPr/>
        </p:nvSpPr>
        <p:spPr>
          <a:xfrm>
            <a:off x="401515" y="1584375"/>
            <a:ext cx="11388900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Saya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disini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Analisa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ekspektasi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If your BMI is less than 18.5, it falls within the underweight range.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If your BMI is 18.5 to 24.9, it falls within the normal or Healthy Weight range.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If your BMI is 25.0 to 29.9, it falls within the overweight range.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If your BMI is 30.0 or higher, it falls within the obese range.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https://www.cdc.gov/healthyweight/assessing/index.html#:~:text=If%20your%20BMI%20is%20less,falls%20within%20the%20obese%20range.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451da43991_0_3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Peluang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tagihan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BMI</a:t>
            </a:r>
            <a:endParaRPr dirty="0"/>
          </a:p>
        </p:txBody>
      </p:sp>
      <p:sp>
        <p:nvSpPr>
          <p:cNvPr id="324" name="Google Shape;324;g1451da43991_0_31"/>
          <p:cNvSpPr txBox="1"/>
          <p:nvPr/>
        </p:nvSpPr>
        <p:spPr>
          <a:xfrm>
            <a:off x="401515" y="1584375"/>
            <a:ext cx="11388900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Setelah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membagi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klasifikasi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ekspektasi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mean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kelompok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sebagai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berikut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bmihealthy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= 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10379.499732162163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underweight = 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8852.200585000002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overweight = 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11006.80998941842</a:t>
            </a:r>
          </a:p>
          <a:p>
            <a:pPr marL="457200" indent="-355600"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obese = 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15491.54223818435</a:t>
            </a:r>
          </a:p>
          <a:p>
            <a:pPr marL="457200" indent="-355600">
              <a:buClr>
                <a:srgbClr val="103864"/>
              </a:buClr>
              <a:buSzPts val="2000"/>
              <a:buFont typeface="Sora"/>
              <a:buChar char="•"/>
            </a:pPr>
            <a:endParaRPr lang="en-ID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indent="-355600"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Estimated coefficients:</a:t>
            </a:r>
          </a:p>
          <a:p>
            <a:pPr marL="457200" indent="-355600"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b_0 = 1192.9372089613462            </a:t>
            </a:r>
          </a:p>
          <a:p>
            <a:pPr marL="457200" indent="-355600"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b_1 = 393.87303079738894</a:t>
            </a:r>
            <a:endParaRPr lang="en-ID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05F9A8-BCE5-AB2F-631F-C84B4DA72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176" y="2026207"/>
            <a:ext cx="6096804" cy="39735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2E2EF6-811C-B1A5-C6D8-C13097C7029F}"/>
              </a:ext>
            </a:extLst>
          </p:cNvPr>
          <p:cNvSpPr txBox="1"/>
          <p:nvPr/>
        </p:nvSpPr>
        <p:spPr>
          <a:xfrm>
            <a:off x="401515" y="5057560"/>
            <a:ext cx="56944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https://www.geeksforgeeks.org/linear-regression-python-implementation/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42ad2f6649_0_12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Analysis</a:t>
            </a:r>
            <a:endParaRPr/>
          </a:p>
        </p:txBody>
      </p:sp>
      <p:sp>
        <p:nvSpPr>
          <p:cNvPr id="330" name="Google Shape;330;g142ad2f6649_0_124"/>
          <p:cNvSpPr txBox="1"/>
          <p:nvPr/>
        </p:nvSpPr>
        <p:spPr>
          <a:xfrm>
            <a:off x="401515" y="1584375"/>
            <a:ext cx="11388900" cy="347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16.700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93%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kemungkinan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98%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Jika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perokok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kemungkinan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1,4%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Orang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mungkin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16.7k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diabnding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dibawah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(26% : 21%).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indent="-355600"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Charges =  1192.9372089613462  +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*393.87303079738894</a:t>
            </a:r>
            <a:endParaRPr lang="en-ID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42ad2f6649_0_149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Variables Correlation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42ad2f6649_0_15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Correlation </a:t>
            </a:r>
            <a:endParaRPr/>
          </a:p>
        </p:txBody>
      </p:sp>
      <p:sp>
        <p:nvSpPr>
          <p:cNvPr id="342" name="Google Shape;342;g142ad2f6649_0_154"/>
          <p:cNvSpPr txBox="1"/>
          <p:nvPr/>
        </p:nvSpPr>
        <p:spPr>
          <a:xfrm>
            <a:off x="401515" y="1584375"/>
            <a:ext cx="11388900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melihat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fungsi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corr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().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Namun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kepada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numerik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perlu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membuat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dummy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varible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kategorkal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membuat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dummy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varibel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bisa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pd.get_dummies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df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['sex’])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sebagai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contoh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7254F7-4F3A-79C1-1AEB-469BF3A3D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780" y="123900"/>
            <a:ext cx="7970439" cy="67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198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42ad2f6649_0_69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Hypothesis Testing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2ad2f6649_0_12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Smoker’s charges are higher than non smoker’s</a:t>
            </a:r>
            <a:endParaRPr/>
          </a:p>
        </p:txBody>
      </p:sp>
      <p:sp>
        <p:nvSpPr>
          <p:cNvPr id="354" name="Google Shape;354;g142ad2f6649_0_129"/>
          <p:cNvSpPr txBox="1"/>
          <p:nvPr/>
        </p:nvSpPr>
        <p:spPr>
          <a:xfrm>
            <a:off x="401515" y="1584375"/>
            <a:ext cx="11388900" cy="409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𝐻0:𝜇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charges_smoker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=𝜇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charges_nonsmoker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𝐻1:𝜇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charges_smoker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&gt;𝜇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charges_nonsmoker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we used z test when n &gt; 30</a:t>
            </a:r>
          </a:p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reject h0 if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pvalue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&lt; alpha</a:t>
            </a:r>
          </a:p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reject h0 if z-test statistics is more than z-score</a:t>
            </a:r>
          </a:p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The z-score of 0.05 is 1.64.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901700" lvl="1" indent="-3429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 p-value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0.0 dan uji z 46.66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901700" lvl="1" indent="-3429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kurang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alpha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 0,5,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tolak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klaim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perokok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belum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cukup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bukti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statistik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membuktikan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klaim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901700" lvl="1" indent="-3429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simpulkan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901700" lvl="1" indent="-3429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Introduction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42ad2f6649_0_134"/>
          <p:cNvSpPr txBox="1">
            <a:spLocks noGrp="1"/>
          </p:cNvSpPr>
          <p:nvPr>
            <p:ph type="title"/>
          </p:nvPr>
        </p:nvSpPr>
        <p:spPr>
          <a:xfrm>
            <a:off x="401543" y="0"/>
            <a:ext cx="10615941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Charges with a BMI above 25 are higher than charges with a BMI below 25</a:t>
            </a:r>
          </a:p>
        </p:txBody>
      </p:sp>
      <p:sp>
        <p:nvSpPr>
          <p:cNvPr id="360" name="Google Shape;360;g142ad2f6649_0_134"/>
          <p:cNvSpPr txBox="1"/>
          <p:nvPr/>
        </p:nvSpPr>
        <p:spPr>
          <a:xfrm>
            <a:off x="401543" y="1997859"/>
            <a:ext cx="11388900" cy="409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𝐻0:𝜇bmimore25=𝜇bmiless25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𝐻1:𝜇bmimore25r&gt;𝜇bmiless25we used z test when n &gt; 30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reject h0 if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pvalue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&lt; alpha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reject h0 if z-test statistics is more than z-score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The z-score of 0.05 is 1.64.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</a:t>
            </a:r>
          </a:p>
          <a:p>
            <a:pPr marL="901700" lvl="1" indent="-3429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 p-value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7.940654187820841e-06 dan uji z 4.3160957906153055</a:t>
            </a:r>
          </a:p>
          <a:p>
            <a:pPr marL="901700" lvl="1" indent="-3429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kurang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alpha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 0,5,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tolak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klaim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dibawah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belum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cukup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bukti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statistik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membuktikan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klaim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901700" lvl="1" indent="-3429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simpulkan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dibawah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451da43991_0_36"/>
          <p:cNvSpPr txBox="1">
            <a:spLocks noGrp="1"/>
          </p:cNvSpPr>
          <p:nvPr>
            <p:ph type="title"/>
          </p:nvPr>
        </p:nvSpPr>
        <p:spPr>
          <a:xfrm>
            <a:off x="388942" y="365125"/>
            <a:ext cx="12043689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fi-FI" dirty="0"/>
              <a:t>Tagihan kesehatan laki-laki lebih besar dari perempuan</a:t>
            </a:r>
            <a:endParaRPr lang="en-US" dirty="0"/>
          </a:p>
        </p:txBody>
      </p:sp>
      <p:sp>
        <p:nvSpPr>
          <p:cNvPr id="366" name="Google Shape;366;g1451da43991_0_36"/>
          <p:cNvSpPr txBox="1"/>
          <p:nvPr/>
        </p:nvSpPr>
        <p:spPr>
          <a:xfrm>
            <a:off x="401515" y="1584375"/>
            <a:ext cx="11388900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𝐻0:𝜇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charges_man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=𝜇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charges_woman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𝐻1:𝜇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charges_man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&gt;𝜇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charges_woman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we used z test when n &gt; 30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reject h0 if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pvalue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&lt; alpha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reject h0 if z-test statistics is more than z-score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The z-score of 0.05 is 1.64.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</a:t>
            </a:r>
          </a:p>
          <a:p>
            <a:pPr marL="901700" lvl="1" indent="-3429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 p-value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0.03594521741682005 dan uji z 2.097546590051688</a:t>
            </a:r>
          </a:p>
          <a:p>
            <a:pPr marL="901700" lvl="1" indent="-3429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kurang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alpha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 0,5,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tolak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klaim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dibawah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belum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cukup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bukti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statistik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membuktikan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klaim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901700" lvl="1" indent="-3429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simpulkan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dibawah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451da43991_0_36"/>
          <p:cNvSpPr txBox="1">
            <a:spLocks noGrp="1"/>
          </p:cNvSpPr>
          <p:nvPr>
            <p:ph type="title"/>
          </p:nvPr>
        </p:nvSpPr>
        <p:spPr>
          <a:xfrm>
            <a:off x="388942" y="365125"/>
            <a:ext cx="12043689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fi-FI" dirty="0"/>
              <a:t>Tagihan kesehatan laki-laki lebih besar dari perempuan</a:t>
            </a:r>
            <a:endParaRPr lang="en-US" dirty="0"/>
          </a:p>
        </p:txBody>
      </p:sp>
      <p:sp>
        <p:nvSpPr>
          <p:cNvPr id="366" name="Google Shape;366;g1451da43991_0_36"/>
          <p:cNvSpPr txBox="1"/>
          <p:nvPr/>
        </p:nvSpPr>
        <p:spPr>
          <a:xfrm>
            <a:off x="401515" y="1584375"/>
            <a:ext cx="11388900" cy="409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𝐻0:𝜇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charges_man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=𝜇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charges_woman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𝐻1:𝜇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charges_man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&gt;𝜇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charges_woman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we used z test when n &gt; 30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reject h0 if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pvalue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&lt; alpha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reject h0 if z-test statistics is more than z-score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The z-score of 0.05 is 1.64.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</a:t>
            </a:r>
          </a:p>
          <a:p>
            <a:pPr marL="901700" lvl="1" indent="-3429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 p-value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0.017972608708410026 dan uji z 2.097546590051688</a:t>
            </a:r>
          </a:p>
          <a:p>
            <a:pPr marL="901700" lvl="1" indent="-342900"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simpulkan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tagKarena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kurang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alpha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 0,5,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tolak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klaim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wanita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belum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cukup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bukti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statistik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membuktikan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klaim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901700" lvl="1" indent="-3429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Wanita.</a:t>
            </a:r>
          </a:p>
        </p:txBody>
      </p:sp>
    </p:spTree>
    <p:extLst>
      <p:ext uri="{BB962C8B-B14F-4D97-AF65-F5344CB8AC3E}">
        <p14:creationId xmlns:p14="http://schemas.microsoft.com/office/powerpoint/2010/main" val="3938349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42ad2f6649_0_14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Conclusion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42ad2f6649_0_13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378" name="Google Shape;378;g142ad2f6649_0_139"/>
          <p:cNvSpPr txBox="1"/>
          <p:nvPr/>
        </p:nvSpPr>
        <p:spPr>
          <a:xfrm>
            <a:off x="401515" y="1584375"/>
            <a:ext cx="11388900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sangat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berpengaruh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Variabel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age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positif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namun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kecil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hubungan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walaupun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lemah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region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seoutheast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Mungkin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Analisa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lanjut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451da43991_0_4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Notes</a:t>
            </a:r>
            <a:endParaRPr/>
          </a:p>
        </p:txBody>
      </p:sp>
      <p:sp>
        <p:nvSpPr>
          <p:cNvPr id="384" name="Google Shape;384;g1451da43991_0_41"/>
          <p:cNvSpPr txBox="1"/>
          <p:nvPr/>
        </p:nvSpPr>
        <p:spPr>
          <a:xfrm>
            <a:off x="401515" y="1584375"/>
            <a:ext cx="113889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Kemampuan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Analisa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Matematika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statistika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termasuk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probability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Kemampuan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coding</a:t>
            </a: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Reference</a:t>
            </a:r>
            <a:endParaRPr/>
          </a:p>
        </p:txBody>
      </p:sp>
      <p:sp>
        <p:nvSpPr>
          <p:cNvPr id="390" name="Google Shape;390;p2"/>
          <p:cNvSpPr txBox="1"/>
          <p:nvPr/>
        </p:nvSpPr>
        <p:spPr>
          <a:xfrm>
            <a:off x="401515" y="1584375"/>
            <a:ext cx="113889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  <a:hlinkClick r:id="rId3"/>
              </a:rPr>
              <a:t>https://www.geeksforgeeks.org/linear-regression-python-implementation/</a:t>
            </a:r>
            <a:endParaRPr lang="en-ID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indent="-355600"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  <a:hlinkClick r:id="rId4"/>
              </a:rPr>
              <a:t>https://www.cdc.gov/healthyweight/assessing/index.html#:~:text=If%20your%20BMI%20is%20less,falls%20within%20the%20obese%20range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210" name="Google Shape;210;p3"/>
          <p:cNvSpPr txBox="1"/>
          <p:nvPr/>
        </p:nvSpPr>
        <p:spPr>
          <a:xfrm>
            <a:off x="401515" y="1584375"/>
            <a:ext cx="11388900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Project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dikerjakan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sebagai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salah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tugas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course introduction to probability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pacmann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Sebagai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salah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project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pertama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tertarik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tugas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menambah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portofolio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tentunya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kemampuan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Analisa,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menulis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serta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komunikasi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Dataset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pun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terlalu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dianalisa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oleh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pemula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seperti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terdiri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variable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mudah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dipahami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seperti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biaya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dan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lainnya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Walaupun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begitu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berusaha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mengerjakan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sebaiknya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kemampuan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salah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satu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hal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patut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diperhatikan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bersangkutan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kebutuhan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perencanaan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masa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depan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Penentuan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premi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menjadi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tantangan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tersendiri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bagi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pihak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mengingat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banyak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faktor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mempengaruhi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&amp;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meningkatkan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profil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resiko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42ad2f6649_0_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Dataset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2ad2f6649_0_7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222" name="Google Shape;222;g142ad2f6649_0_79"/>
          <p:cNvSpPr txBox="1"/>
          <p:nvPr/>
        </p:nvSpPr>
        <p:spPr>
          <a:xfrm>
            <a:off x="401515" y="1584375"/>
            <a:ext cx="11388900" cy="427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 yang </a:t>
            </a:r>
            <a:r>
              <a:rPr lang="en-ID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disediakan</a:t>
            </a: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</a:t>
            </a:r>
            <a:r>
              <a:rPr lang="en-ID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personal. Data </a:t>
            </a:r>
            <a:r>
              <a:rPr lang="en-ID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7 variable </a:t>
            </a:r>
            <a:r>
              <a:rPr lang="en-ID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variable charges </a:t>
            </a:r>
            <a:r>
              <a:rPr lang="en-ID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menunjukkan</a:t>
            </a: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besaran</a:t>
            </a: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ID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Deskripsi</a:t>
            </a: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setiap</a:t>
            </a: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kolom</a:t>
            </a: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dataset </a:t>
            </a:r>
            <a:r>
              <a:rPr lang="en-ID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sebagai</a:t>
            </a: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berikut</a:t>
            </a: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: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● age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Age of primary beneficiary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● sex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Insurance contractor gender, female, male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● </a:t>
            </a:r>
            <a:r>
              <a:rPr lang="en-ID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Body mass index, providing an understanding of body, weights that are relatively high or low relative to height, objective index of body weight (kg/m2) using the ratio of height to weight, ideally 18.5 to 24.9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● children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Number of children covered by health insurance / Number of dependents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● smoker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Smoking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● region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The beneficiary's residential area in the US, northeast, southeast, southwest, northwest. ● charges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Individual medical costs billed by health insurance </a:t>
            </a:r>
            <a:endParaRPr sz="16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2ad2f6649_0_4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Descriptive Statistics Analysis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2ad2f6649_0_8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Mean of charges between smoker and non</a:t>
            </a:r>
            <a:endParaRPr dirty="0"/>
          </a:p>
        </p:txBody>
      </p:sp>
      <p:sp>
        <p:nvSpPr>
          <p:cNvPr id="234" name="Google Shape;234;g142ad2f6649_0_84"/>
          <p:cNvSpPr txBox="1"/>
          <p:nvPr/>
        </p:nvSpPr>
        <p:spPr>
          <a:xfrm>
            <a:off x="401515" y="1584375"/>
            <a:ext cx="113889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fungsi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mean pada python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setelah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membagi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perokok dan non-perokok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melihat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biaya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Rerata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biaya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perokok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32050,23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biaya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non-perokok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8434,27.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perbedaan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keduanya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cukup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" name="Google Shape;239;g142ad2f6649_0_89">
            <a:extLst>
              <a:ext uri="{FF2B5EF4-FFF2-40B4-BE49-F238E27FC236}">
                <a16:creationId xmlns:a16="http://schemas.microsoft.com/office/drawing/2014/main" id="{31444851-2E83-68A2-EBE3-56D862C18F72}"/>
              </a:ext>
            </a:extLst>
          </p:cNvPr>
          <p:cNvSpPr txBox="1">
            <a:spLocks/>
          </p:cNvSpPr>
          <p:nvPr/>
        </p:nvSpPr>
        <p:spPr>
          <a:xfrm>
            <a:off x="376371" y="2907774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/>
              <a:t>variansi dari data charges perokok dan non perokok</a:t>
            </a:r>
            <a:endParaRPr lang="en-US" dirty="0"/>
          </a:p>
        </p:txBody>
      </p:sp>
      <p:sp>
        <p:nvSpPr>
          <p:cNvPr id="3" name="Google Shape;240;g142ad2f6649_0_89">
            <a:extLst>
              <a:ext uri="{FF2B5EF4-FFF2-40B4-BE49-F238E27FC236}">
                <a16:creationId xmlns:a16="http://schemas.microsoft.com/office/drawing/2014/main" id="{F7C74AD3-47B6-9D17-DAD9-4AC8229342CF}"/>
              </a:ext>
            </a:extLst>
          </p:cNvPr>
          <p:cNvSpPr txBox="1"/>
          <p:nvPr/>
        </p:nvSpPr>
        <p:spPr>
          <a:xfrm>
            <a:off x="388943" y="4127024"/>
            <a:ext cx="11388900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mengetahui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fungsi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var()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statistics.variance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(). Variance data charges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perokok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cukup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133,207,311.20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sedangkan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variance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  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35,925,420.50.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Perbedaan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keduanya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cukup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Agar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mudah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dipahami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melihat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standar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deviasi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keduanya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smoker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11520.47 dan nonsmoker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5990.96.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451da43991_0_0"/>
          <p:cNvSpPr txBox="1">
            <a:spLocks noGrp="1"/>
          </p:cNvSpPr>
          <p:nvPr>
            <p:ph type="title"/>
          </p:nvPr>
        </p:nvSpPr>
        <p:spPr>
          <a:xfrm>
            <a:off x="388915" y="134434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nn-NO" dirty="0"/>
              <a:t>BMI mana yang lebih tinggi, seseorang perokok atau non perokok? </a:t>
            </a:r>
            <a:endParaRPr lang="en-US" dirty="0"/>
          </a:p>
        </p:txBody>
      </p:sp>
      <p:sp>
        <p:nvSpPr>
          <p:cNvPr id="246" name="Google Shape;246;g1451da43991_0_0"/>
          <p:cNvSpPr txBox="1"/>
          <p:nvPr/>
        </p:nvSpPr>
        <p:spPr>
          <a:xfrm>
            <a:off x="401515" y="1584375"/>
            <a:ext cx="113889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Rerata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perokok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30.70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non-perokok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30.65.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Analisa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lanjut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perlu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melihat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median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keduanya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juga.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fungsi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median() di python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diketahui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median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perokok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30.4475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biaya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non-perokok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30.3525.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BEEC9D-7CE5-1461-733C-02E171C060B3}"/>
              </a:ext>
            </a:extLst>
          </p:cNvPr>
          <p:cNvSpPr txBox="1"/>
          <p:nvPr/>
        </p:nvSpPr>
        <p:spPr>
          <a:xfrm>
            <a:off x="388915" y="3156256"/>
            <a:ext cx="114015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nn-NO" sz="32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cs typeface="Sora"/>
                <a:sym typeface="Sora"/>
              </a:rPr>
              <a:t>BMI mana yang lebih tinggi, seseorang laki-laki atau perempuan? </a:t>
            </a:r>
            <a:endParaRPr lang="en-ID" sz="3200" dirty="0">
              <a:latin typeface="Sora" panose="020B0604020202020204" charset="0"/>
              <a:cs typeface="Sora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853804-4696-589E-0C61-DF618DF49907}"/>
              </a:ext>
            </a:extLst>
          </p:cNvPr>
          <p:cNvSpPr txBox="1"/>
          <p:nvPr/>
        </p:nvSpPr>
        <p:spPr>
          <a:xfrm>
            <a:off x="388915" y="4233474"/>
            <a:ext cx="114015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Rerata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30.94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wanita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30.38.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Analisa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lanjut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perlu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melihat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median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keduanya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juga. Median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30.69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biaya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non-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30.10.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1007</TotalTime>
  <Words>2051</Words>
  <Application>Microsoft Office PowerPoint</Application>
  <PresentationFormat>Widescreen</PresentationFormat>
  <Paragraphs>214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Roboto Mono Light</vt:lpstr>
      <vt:lpstr>Sora</vt:lpstr>
      <vt:lpstr>Calibri</vt:lpstr>
      <vt:lpstr>Montserrat Light</vt:lpstr>
      <vt:lpstr>Roboto Mono Medium</vt:lpstr>
      <vt:lpstr>Arial</vt:lpstr>
      <vt:lpstr>Roboto Mono</vt:lpstr>
      <vt:lpstr>1_Office Theme</vt:lpstr>
      <vt:lpstr>Office Theme</vt:lpstr>
      <vt:lpstr>PowerPoint Presentation</vt:lpstr>
      <vt:lpstr>Outline</vt:lpstr>
      <vt:lpstr>Introduction</vt:lpstr>
      <vt:lpstr>Introduction</vt:lpstr>
      <vt:lpstr>Dataset</vt:lpstr>
      <vt:lpstr>Dataset</vt:lpstr>
      <vt:lpstr>Descriptive Statistics Analysis</vt:lpstr>
      <vt:lpstr>Mean of charges between smoker and non</vt:lpstr>
      <vt:lpstr>BMI mana yang lebih tinggi, seseorang perokok atau non perokok? </vt:lpstr>
      <vt:lpstr>Rata rata tagihan kesehatan perokok yang BMI nya diatas 25 atau non perokok yang BMI nya diatas 25</vt:lpstr>
      <vt:lpstr>Analysis</vt:lpstr>
      <vt:lpstr>Distribusi bmi dan charges</vt:lpstr>
      <vt:lpstr>Analysis</vt:lpstr>
      <vt:lpstr>Categorical Variables Analysis</vt:lpstr>
      <vt:lpstr>Proporsion of smokers and non smokers</vt:lpstr>
      <vt:lpstr>Male charges vs female  </vt:lpstr>
      <vt:lpstr>Etc..</vt:lpstr>
      <vt:lpstr>Analysis</vt:lpstr>
      <vt:lpstr>Continuous Variables Analysis</vt:lpstr>
      <vt:lpstr>peluang seseorang acak tagihan kesehatannya diatas 16.7k diketahui dia adalah perokok</vt:lpstr>
      <vt:lpstr>BMI vs Smokers</vt:lpstr>
      <vt:lpstr>Peluang besar tagihan berdasarkan BMI</vt:lpstr>
      <vt:lpstr>Peluang besar tagihan berdasarkan BMI</vt:lpstr>
      <vt:lpstr>Analysis</vt:lpstr>
      <vt:lpstr>Variables Correlation</vt:lpstr>
      <vt:lpstr>Correlation </vt:lpstr>
      <vt:lpstr>PowerPoint Presentation</vt:lpstr>
      <vt:lpstr>Hypothesis Testing</vt:lpstr>
      <vt:lpstr>Smoker’s charges are higher than non smoker’s</vt:lpstr>
      <vt:lpstr>Charges with a BMI above 25 are higher than charges with a BMI below 25</vt:lpstr>
      <vt:lpstr>Tagihan kesehatan laki-laki lebih besar dari perempuan</vt:lpstr>
      <vt:lpstr>Tagihan kesehatan laki-laki lebih besar dari perempuan</vt:lpstr>
      <vt:lpstr>Conclusion</vt:lpstr>
      <vt:lpstr>Conclusion</vt:lpstr>
      <vt:lpstr>Notes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RIDO TRI PUTRA</dc:creator>
  <cp:lastModifiedBy>Bashir Ammar Hakim</cp:lastModifiedBy>
  <cp:revision>4</cp:revision>
  <dcterms:created xsi:type="dcterms:W3CDTF">2022-06-30T03:08:43Z</dcterms:created>
  <dcterms:modified xsi:type="dcterms:W3CDTF">2022-10-08T16:30:01Z</dcterms:modified>
</cp:coreProperties>
</file>